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8"/>
  </p:notesMasterIdLst>
  <p:handoutMasterIdLst>
    <p:handoutMasterId r:id="rId39"/>
  </p:handoutMasterIdLst>
  <p:sldIdLst>
    <p:sldId id="713" r:id="rId2"/>
    <p:sldId id="718" r:id="rId3"/>
    <p:sldId id="773" r:id="rId4"/>
    <p:sldId id="746" r:id="rId5"/>
    <p:sldId id="747" r:id="rId6"/>
    <p:sldId id="770" r:id="rId7"/>
    <p:sldId id="748" r:id="rId8"/>
    <p:sldId id="749" r:id="rId9"/>
    <p:sldId id="751" r:id="rId10"/>
    <p:sldId id="750" r:id="rId11"/>
    <p:sldId id="752" r:id="rId12"/>
    <p:sldId id="753" r:id="rId13"/>
    <p:sldId id="774" r:id="rId14"/>
    <p:sldId id="777" r:id="rId15"/>
    <p:sldId id="756" r:id="rId16"/>
    <p:sldId id="754" r:id="rId17"/>
    <p:sldId id="755" r:id="rId18"/>
    <p:sldId id="771" r:id="rId19"/>
    <p:sldId id="781" r:id="rId20"/>
    <p:sldId id="775" r:id="rId21"/>
    <p:sldId id="757" r:id="rId22"/>
    <p:sldId id="758" r:id="rId23"/>
    <p:sldId id="762" r:id="rId24"/>
    <p:sldId id="759" r:id="rId25"/>
    <p:sldId id="761" r:id="rId26"/>
    <p:sldId id="760" r:id="rId27"/>
    <p:sldId id="776" r:id="rId28"/>
    <p:sldId id="769" r:id="rId29"/>
    <p:sldId id="778" r:id="rId30"/>
    <p:sldId id="764" r:id="rId31"/>
    <p:sldId id="772" r:id="rId32"/>
    <p:sldId id="765" r:id="rId33"/>
    <p:sldId id="766" r:id="rId34"/>
    <p:sldId id="767" r:id="rId35"/>
    <p:sldId id="768" r:id="rId36"/>
    <p:sldId id="782" r:id="rId3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8"/>
            <p14:sldId id="773"/>
            <p14:sldId id="746"/>
            <p14:sldId id="747"/>
            <p14:sldId id="770"/>
            <p14:sldId id="748"/>
            <p14:sldId id="749"/>
            <p14:sldId id="751"/>
            <p14:sldId id="750"/>
            <p14:sldId id="752"/>
            <p14:sldId id="753"/>
            <p14:sldId id="774"/>
            <p14:sldId id="777"/>
            <p14:sldId id="756"/>
            <p14:sldId id="754"/>
            <p14:sldId id="755"/>
            <p14:sldId id="771"/>
            <p14:sldId id="781"/>
            <p14:sldId id="775"/>
            <p14:sldId id="757"/>
            <p14:sldId id="758"/>
            <p14:sldId id="762"/>
            <p14:sldId id="759"/>
            <p14:sldId id="761"/>
            <p14:sldId id="760"/>
            <p14:sldId id="776"/>
            <p14:sldId id="769"/>
            <p14:sldId id="778"/>
            <p14:sldId id="764"/>
            <p14:sldId id="772"/>
            <p14:sldId id="765"/>
            <p14:sldId id="766"/>
            <p14:sldId id="767"/>
            <p14:sldId id="768"/>
            <p14:sldId id="7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531F"/>
    <a:srgbClr val="FF40FF"/>
    <a:srgbClr val="BF5700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30" autoAdjust="0"/>
    <p:restoredTop sz="90893" autoAdjust="0"/>
  </p:normalViewPr>
  <p:slideViewPr>
    <p:cSldViewPr>
      <p:cViewPr varScale="1">
        <p:scale>
          <a:sx n="183" d="100"/>
          <a:sy n="183" d="100"/>
        </p:scale>
        <p:origin x="83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1/14/23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4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12" Type="http://schemas.openxmlformats.org/officeDocument/2006/relationships/image" Target="../media/image3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2.png"/><Relationship Id="rId5" Type="http://schemas.openxmlformats.org/officeDocument/2006/relationships/image" Target="../media/image42.pn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1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00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10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.png"/><Relationship Id="rId2" Type="http://schemas.openxmlformats.org/officeDocument/2006/relationships/image" Target="../media/image500.pn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30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26" Type="http://schemas.openxmlformats.org/officeDocument/2006/relationships/image" Target="../media/image75.png"/><Relationship Id="rId3" Type="http://schemas.openxmlformats.org/officeDocument/2006/relationships/image" Target="../media/image510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.png"/><Relationship Id="rId25" Type="http://schemas.openxmlformats.org/officeDocument/2006/relationships/image" Target="../media/image74.png"/><Relationship Id="rId2" Type="http://schemas.openxmlformats.org/officeDocument/2006/relationships/image" Target="../media/image500.pn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30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Relationship Id="rId27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random variables &amp; their probability distributions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0BCB9-EE57-AF47-95AB-9BDEA862CC8D}"/>
              </a:ext>
            </a:extLst>
          </p:cNvPr>
          <p:cNvGrpSpPr/>
          <p:nvPr/>
        </p:nvGrpSpPr>
        <p:grpSpPr>
          <a:xfrm>
            <a:off x="5415589" y="1458074"/>
            <a:ext cx="2550490" cy="1727304"/>
            <a:chOff x="5415589" y="1458074"/>
            <a:chExt cx="2550490" cy="17273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BBFB66-E26B-BA44-8E67-C8F7B250F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8982" y="1528358"/>
              <a:ext cx="2412652" cy="16307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27508B1-C8E7-D945-A8A2-FBF6F2AD2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982" y="1547887"/>
              <a:ext cx="2405571" cy="161125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598A73-FD63-3847-8995-7D857EA79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667" y="1458074"/>
              <a:ext cx="0" cy="17273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C35073-DB7D-4947-95A7-E6B4A2B8312F}"/>
                </a:ext>
              </a:extLst>
            </p:cNvPr>
            <p:cNvCxnSpPr>
              <a:cxnSpLocks/>
            </p:cNvCxnSpPr>
            <p:nvPr/>
          </p:nvCxnSpPr>
          <p:spPr>
            <a:xfrm>
              <a:off x="5415589" y="3185378"/>
              <a:ext cx="25504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/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blipFill>
                <a:blip r:embed="rId5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7C115C7-E137-674D-A5BD-7FEF952B466D}"/>
              </a:ext>
            </a:extLst>
          </p:cNvPr>
          <p:cNvSpPr txBox="1"/>
          <p:nvPr/>
        </p:nvSpPr>
        <p:spPr>
          <a:xfrm>
            <a:off x="698884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A252D-7AA2-A043-AFC7-873525789648}"/>
              </a:ext>
            </a:extLst>
          </p:cNvPr>
          <p:cNvCxnSpPr>
            <a:cxnSpLocks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446DCB-FC39-A443-801B-BE5F268F0CDA}"/>
              </a:ext>
            </a:extLst>
          </p:cNvPr>
          <p:cNvCxnSpPr>
            <a:cxnSpLocks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24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Function (CDF)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12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A53521-9081-284E-A346-7151D44BFBB9}"/>
              </a:ext>
            </a:extLst>
          </p:cNvPr>
          <p:cNvSpPr txBox="1"/>
          <p:nvPr/>
        </p:nvSpPr>
        <p:spPr>
          <a:xfrm>
            <a:off x="6553357" y="1614127"/>
            <a:ext cx="100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B81C14-00A3-B24D-9CB3-299FCE9DF915}"/>
              </a:ext>
            </a:extLst>
          </p:cNvPr>
          <p:cNvCxnSpPr>
            <a:cxnSpLocks/>
          </p:cNvCxnSpPr>
          <p:nvPr/>
        </p:nvCxnSpPr>
        <p:spPr>
          <a:xfrm flipH="1">
            <a:off x="4038601" y="1783404"/>
            <a:ext cx="2268135" cy="246474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FCF8C7D-0F83-8844-86B3-E2F0AE69AA65}"/>
              </a:ext>
            </a:extLst>
          </p:cNvPr>
          <p:cNvSpPr/>
          <p:nvPr/>
        </p:nvSpPr>
        <p:spPr>
          <a:xfrm>
            <a:off x="6429911" y="2038840"/>
            <a:ext cx="123174" cy="238017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1F0619F-19C5-1841-B49E-97A9E39ADF60}"/>
              </a:ext>
            </a:extLst>
          </p:cNvPr>
          <p:cNvSpPr/>
          <p:nvPr/>
        </p:nvSpPr>
        <p:spPr>
          <a:xfrm>
            <a:off x="6429909" y="1554671"/>
            <a:ext cx="123165" cy="457466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8816A-12F6-5D4C-9EA8-82BAB93D58A2}"/>
              </a:ext>
            </a:extLst>
          </p:cNvPr>
          <p:cNvSpPr txBox="1"/>
          <p:nvPr/>
        </p:nvSpPr>
        <p:spPr>
          <a:xfrm>
            <a:off x="6553074" y="3059645"/>
            <a:ext cx="1074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CDF(x=1)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7E4AF-0142-084E-8A32-126A09C520AF}"/>
              </a:ext>
            </a:extLst>
          </p:cNvPr>
          <p:cNvCxnSpPr>
            <a:cxnSpLocks/>
          </p:cNvCxnSpPr>
          <p:nvPr/>
        </p:nvCxnSpPr>
        <p:spPr>
          <a:xfrm>
            <a:off x="5188449" y="1559236"/>
            <a:ext cx="1241461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difference between a probability and a probability density.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72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 and variance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0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statistics of distributions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83A7-4275-5149-B044-7966BBA0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</a:t>
            </a:r>
          </a:p>
          <a:p>
            <a:r>
              <a:rPr lang="en-US" dirty="0">
                <a:solidFill>
                  <a:srgbClr val="C6531F"/>
                </a:solidFill>
              </a:rPr>
              <a:t>variance (standard deviation)</a:t>
            </a:r>
          </a:p>
          <a:p>
            <a:r>
              <a:rPr lang="en-US" dirty="0"/>
              <a:t>median</a:t>
            </a:r>
          </a:p>
          <a:p>
            <a:r>
              <a:rPr lang="en-US" dirty="0"/>
              <a:t>mode</a:t>
            </a:r>
          </a:p>
          <a:p>
            <a:r>
              <a:rPr lang="en-US" dirty="0"/>
              <a:t>skewness</a:t>
            </a:r>
          </a:p>
          <a:p>
            <a:r>
              <a:rPr lang="en-US" dirty="0"/>
              <a:t>kurtosis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0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/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blipFill>
                <a:blip r:embed="rId4"/>
                <a:stretch>
                  <a:fillRect l="-16794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/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blipFill>
                <a:blip r:embed="rId5"/>
                <a:stretch>
                  <a:fillRect l="-7647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22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about mean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296569" y="3956456"/>
                <a:ext cx="236468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6569" y="3956456"/>
                <a:ext cx="2364686" cy="688522"/>
              </a:xfrm>
              <a:prstGeom prst="rect">
                <a:avLst/>
              </a:prstGeom>
              <a:blipFill>
                <a:blip r:embed="rId6"/>
                <a:stretch>
                  <a:fillRect l="-7487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blipFill>
                <a:blip r:embed="rId7"/>
                <a:stretch>
                  <a:fillRect l="-177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6653056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E6C14B-0B16-EA47-9FFF-5D8716D6AE2A}"/>
              </a:ext>
            </a:extLst>
          </p:cNvPr>
          <p:cNvCxnSpPr>
            <a:cxnSpLocks/>
          </p:cNvCxnSpPr>
          <p:nvPr/>
        </p:nvCxnSpPr>
        <p:spPr>
          <a:xfrm>
            <a:off x="2483063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1DB4AF-7F60-5B4A-9A40-88B1D2AC455C}"/>
              </a:ext>
            </a:extLst>
          </p:cNvPr>
          <p:cNvCxnSpPr>
            <a:cxnSpLocks/>
          </p:cNvCxnSpPr>
          <p:nvPr/>
        </p:nvCxnSpPr>
        <p:spPr>
          <a:xfrm flipH="1">
            <a:off x="1961609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/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standard deviation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blipFill>
                <a:blip r:embed="rId9"/>
                <a:stretch>
                  <a:fillRect t="-3571" r="-5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 and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2819400" y="1700958"/>
            <a:ext cx="2962886" cy="2099248"/>
            <a:chOff x="5003193" y="1749117"/>
            <a:chExt cx="2962886" cy="2099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275429" y="2476881"/>
              <a:ext cx="1794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 of Observations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</p:cNvCxnSpPr>
          <p:nvPr/>
        </p:nvCxnSpPr>
        <p:spPr>
          <a:xfrm flipH="1">
            <a:off x="4469263" y="1780062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4293207" y="1441508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207" y="1441508"/>
                <a:ext cx="36009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blipFill>
                <a:blip r:embed="rId4"/>
                <a:stretch>
                  <a:fillRect l="-7619" t="-95238" r="-13333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blipFill>
                <a:blip r:embed="rId5"/>
                <a:stretch>
                  <a:fillRect t="-9682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4469263" y="2642906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4554177" y="2340606"/>
                <a:ext cx="341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77" y="2340606"/>
                <a:ext cx="34118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7F125CC6-426C-5843-8CD3-79D03341360C}"/>
              </a:ext>
            </a:extLst>
          </p:cNvPr>
          <p:cNvSpPr/>
          <p:nvPr/>
        </p:nvSpPr>
        <p:spPr>
          <a:xfrm>
            <a:off x="3358662" y="2113866"/>
            <a:ext cx="2268415" cy="1327639"/>
          </a:xfrm>
          <a:custGeom>
            <a:avLst/>
            <a:gdLst>
              <a:gd name="connsiteX0" fmla="*/ 0 w 2268415"/>
              <a:gd name="connsiteY0" fmla="*/ 1318846 h 1327639"/>
              <a:gd name="connsiteX1" fmla="*/ 0 w 2268415"/>
              <a:gd name="connsiteY1" fmla="*/ 1099039 h 1327639"/>
              <a:gd name="connsiteX2" fmla="*/ 413238 w 2268415"/>
              <a:gd name="connsiteY2" fmla="*/ 1099039 h 1327639"/>
              <a:gd name="connsiteX3" fmla="*/ 413238 w 2268415"/>
              <a:gd name="connsiteY3" fmla="*/ 659423 h 1327639"/>
              <a:gd name="connsiteX4" fmla="*/ 782515 w 2268415"/>
              <a:gd name="connsiteY4" fmla="*/ 659423 h 1327639"/>
              <a:gd name="connsiteX5" fmla="*/ 782515 w 2268415"/>
              <a:gd name="connsiteY5" fmla="*/ 580293 h 1327639"/>
              <a:gd name="connsiteX6" fmla="*/ 782515 w 2268415"/>
              <a:gd name="connsiteY6" fmla="*/ 167054 h 1327639"/>
              <a:gd name="connsiteX7" fmla="*/ 1125415 w 2268415"/>
              <a:gd name="connsiteY7" fmla="*/ 167054 h 1327639"/>
              <a:gd name="connsiteX8" fmla="*/ 1125415 w 2268415"/>
              <a:gd name="connsiteY8" fmla="*/ 0 h 1327639"/>
              <a:gd name="connsiteX9" fmla="*/ 1494692 w 2268415"/>
              <a:gd name="connsiteY9" fmla="*/ 0 h 1327639"/>
              <a:gd name="connsiteX10" fmla="*/ 1494692 w 2268415"/>
              <a:gd name="connsiteY10" fmla="*/ 729762 h 1327639"/>
              <a:gd name="connsiteX11" fmla="*/ 1899138 w 2268415"/>
              <a:gd name="connsiteY11" fmla="*/ 729762 h 1327639"/>
              <a:gd name="connsiteX12" fmla="*/ 1899138 w 2268415"/>
              <a:gd name="connsiteY12" fmla="*/ 1151793 h 1327639"/>
              <a:gd name="connsiteX13" fmla="*/ 2268415 w 2268415"/>
              <a:gd name="connsiteY13" fmla="*/ 1151793 h 1327639"/>
              <a:gd name="connsiteX14" fmla="*/ 2268415 w 2268415"/>
              <a:gd name="connsiteY14" fmla="*/ 1327639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8415" h="1327639">
                <a:moveTo>
                  <a:pt x="0" y="1318846"/>
                </a:moveTo>
                <a:lnTo>
                  <a:pt x="0" y="1099039"/>
                </a:lnTo>
                <a:lnTo>
                  <a:pt x="413238" y="1099039"/>
                </a:lnTo>
                <a:lnTo>
                  <a:pt x="413238" y="659423"/>
                </a:lnTo>
                <a:lnTo>
                  <a:pt x="782515" y="659423"/>
                </a:lnTo>
                <a:lnTo>
                  <a:pt x="782515" y="580293"/>
                </a:lnTo>
                <a:lnTo>
                  <a:pt x="782515" y="167054"/>
                </a:lnTo>
                <a:lnTo>
                  <a:pt x="1125415" y="167054"/>
                </a:lnTo>
                <a:lnTo>
                  <a:pt x="1125415" y="0"/>
                </a:lnTo>
                <a:lnTo>
                  <a:pt x="1494692" y="0"/>
                </a:lnTo>
                <a:lnTo>
                  <a:pt x="1494692" y="729762"/>
                </a:lnTo>
                <a:lnTo>
                  <a:pt x="1899138" y="729762"/>
                </a:lnTo>
                <a:lnTo>
                  <a:pt x="1899138" y="1151793"/>
                </a:lnTo>
                <a:lnTo>
                  <a:pt x="2268415" y="1151793"/>
                </a:lnTo>
                <a:lnTo>
                  <a:pt x="2268415" y="1327639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1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Descriptive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mean and variance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B294-D533-9646-9D01-C387D2061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2E8FC-7C30-1C49-9180-8A4E33F9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28" y="1428750"/>
            <a:ext cx="1104891" cy="11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2DC9C-1262-A74B-A7A3-4AFF8527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05680"/>
            <a:ext cx="1461872" cy="91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22400-2095-3B46-BB72-7CD25ABF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08" y="1438693"/>
            <a:ext cx="3366192" cy="252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AA9C5-179F-0441-94A4-D9FAFD39E7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1" b="33103"/>
          <a:stretch/>
        </p:blipFill>
        <p:spPr>
          <a:xfrm>
            <a:off x="4175152" y="4128598"/>
            <a:ext cx="3366192" cy="78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4B64E-7818-414B-BD2C-BED0DBDBE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128" y="2647950"/>
            <a:ext cx="2402843" cy="2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8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how four basic probability distributions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normal, exponential,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binom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ial) </a:t>
            </a:r>
            <a:r>
              <a:rPr lang="en-US" dirty="0">
                <a:solidFill>
                  <a:srgbClr val="C6531F"/>
                </a:solidFill>
              </a:rPr>
              <a:t>relate to particular types of random behavior.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6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3DA2-D6B8-8F40-B1A5-E727215F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Four probability distributions </a:t>
            </a:r>
            <a:r>
              <a:rPr lang="en-US" dirty="0">
                <a:solidFill>
                  <a:srgbClr val="C6531F"/>
                </a:solidFill>
              </a:rPr>
              <a:t>you should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F3FF-EA50-2E4A-95BF-E1391D37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Poisson</a:t>
            </a:r>
          </a:p>
          <a:p>
            <a:r>
              <a:rPr lang="en-US" dirty="0"/>
              <a:t>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B8321-7B84-C64F-ACA9-9902B2D72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189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Normal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2700" dirty="0">
                <a:solidFill>
                  <a:srgbClr val="C6531F"/>
                </a:solidFill>
              </a:rPr>
              <a:t>random fluctuations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random fluctuations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with </a:t>
                </a:r>
                <a:r>
                  <a:rPr lang="en-US" b="1" dirty="0">
                    <a:solidFill>
                      <a:schemeClr val="tx1"/>
                    </a:solidFill>
                  </a:rPr>
                  <a:t>mean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and </a:t>
                </a:r>
                <a:r>
                  <a:rPr lang="en-US" b="1" dirty="0">
                    <a:solidFill>
                      <a:schemeClr val="tx1"/>
                    </a:solidFill>
                  </a:rPr>
                  <a:t>standard deviation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A cell’s resting membrane voltage.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  <a:blipFill>
                <a:blip r:embed="rId2"/>
                <a:stretch>
                  <a:fillRect l="-1944" t="-1107" b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B179A5-4B06-E84F-A78C-05DA44829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5" y="1809750"/>
            <a:ext cx="3826752" cy="24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7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Distribution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A5B3B-352C-5144-9495-7A9E67B2E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28D35F-A9CC-7543-83C8-E7A4969B4550}"/>
              </a:ext>
            </a:extLst>
          </p:cNvPr>
          <p:cNvGrpSpPr/>
          <p:nvPr/>
        </p:nvGrpSpPr>
        <p:grpSpPr>
          <a:xfrm>
            <a:off x="6556521" y="2038350"/>
            <a:ext cx="2125887" cy="1875484"/>
            <a:chOff x="2681943" y="3142478"/>
            <a:chExt cx="3380674" cy="2982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B7EB88-5A7B-E549-B696-A8E52D1E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035" y="3235640"/>
              <a:ext cx="1854312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B2EE947-519E-A644-98DE-37314840E943}"/>
                    </a:ext>
                  </a:extLst>
                </p:cNvPr>
                <p:cNvSpPr txBox="1"/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1DC16C8-A4FC-B547-A770-C9A8D2220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157F1-3607-E548-92F2-36A78923D4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6941" y="3266049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85D884-EAE3-764F-963B-E9BE549424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90" y="4389133"/>
              <a:ext cx="50912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3C7034-C72F-E84D-9BBB-CC479E46045D}"/>
                    </a:ext>
                  </a:extLst>
                </p:cNvPr>
                <p:cNvSpPr txBox="1"/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E7474B-3E66-4D46-9BB6-A65B72A31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9152B7-F82C-8147-9736-C3F252BED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325" y="3142478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5868C-B7AA-D24F-9AEA-5343521E676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943" y="5432019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06D4-A63E-D240-841A-105775148972}"/>
              </a:ext>
            </a:extLst>
          </p:cNvPr>
          <p:cNvGrpSpPr/>
          <p:nvPr/>
        </p:nvGrpSpPr>
        <p:grpSpPr>
          <a:xfrm>
            <a:off x="3500252" y="2038350"/>
            <a:ext cx="2125887" cy="1875484"/>
            <a:chOff x="6220234" y="1043124"/>
            <a:chExt cx="3380674" cy="29824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81EDC1-17D7-C249-8C7D-5B4C3CBB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497" y="1136286"/>
              <a:ext cx="3197970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EFBB8A-56C0-1541-9B79-E2828633C2A4}"/>
                    </a:ext>
                  </a:extLst>
                </p:cNvPr>
                <p:cNvSpPr txBox="1"/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7232DC-3252-B540-B136-8E4E5E11E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997624-99F0-4743-B85C-2662F4783D71}"/>
                </a:ext>
              </a:extLst>
            </p:cNvPr>
            <p:cNvCxnSpPr>
              <a:cxnSpLocks/>
            </p:cNvCxnSpPr>
            <p:nvPr/>
          </p:nvCxnSpPr>
          <p:spPr>
            <a:xfrm>
              <a:off x="7855232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89E9E3-E36A-0540-8AE0-6D568C68E3B9}"/>
                </a:ext>
              </a:extLst>
            </p:cNvPr>
            <p:cNvCxnSpPr/>
            <p:nvPr/>
          </p:nvCxnSpPr>
          <p:spPr>
            <a:xfrm>
              <a:off x="7863481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58544A-332A-1047-A8B6-BF3EF42ACFA7}"/>
                    </a:ext>
                  </a:extLst>
                </p:cNvPr>
                <p:cNvSpPr txBox="1"/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AE5E-9B04-3F44-8507-37E82933A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5773A1-AB6A-2449-8EE2-2D042FE2B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616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8ED031-AFC6-B541-9ADF-45F798069652}"/>
                </a:ext>
              </a:extLst>
            </p:cNvPr>
            <p:cNvCxnSpPr>
              <a:cxnSpLocks/>
            </p:cNvCxnSpPr>
            <p:nvPr/>
          </p:nvCxnSpPr>
          <p:spPr>
            <a:xfrm>
              <a:off x="6220234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2B24BA-1886-9741-9A4E-4F035AE84E88}"/>
              </a:ext>
            </a:extLst>
          </p:cNvPr>
          <p:cNvGrpSpPr/>
          <p:nvPr/>
        </p:nvGrpSpPr>
        <p:grpSpPr>
          <a:xfrm>
            <a:off x="455692" y="2057360"/>
            <a:ext cx="2125887" cy="1875484"/>
            <a:chOff x="1007713" y="1043124"/>
            <a:chExt cx="3380674" cy="29824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B808D4-3BEE-914C-B4A8-0C808520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976" y="1136287"/>
              <a:ext cx="3197970" cy="21616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9DC399-0A8D-0A4D-AA55-C52415FD20A5}"/>
                    </a:ext>
                  </a:extLst>
                </p:cNvPr>
                <p:cNvSpPr txBox="1"/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F2A8C5-ACD1-3844-81F0-E9873C110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4EE6AA-1C5B-8247-85EF-10E02A9485F9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1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4A695B6-898B-5444-9CD0-1F8F0732AD06}"/>
                </a:ext>
              </a:extLst>
            </p:cNvPr>
            <p:cNvCxnSpPr>
              <a:cxnSpLocks/>
            </p:cNvCxnSpPr>
            <p:nvPr/>
          </p:nvCxnSpPr>
          <p:spPr>
            <a:xfrm>
              <a:off x="2650960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FCCFB-97D7-CD49-A31A-D9A02F11403B}"/>
                    </a:ext>
                  </a:extLst>
                </p:cNvPr>
                <p:cNvSpPr txBox="1"/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10813F-D76C-0D43-8797-2114F218A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blipFill>
                  <a:blip r:embed="rId9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1B5F94-7BCB-FF4E-9C60-382403DC5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95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8CB722-9745-7C4C-83A6-7596FB9C6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13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C843C4-C0AD-B474-88F5-5958AB855259}"/>
              </a:ext>
            </a:extLst>
          </p:cNvPr>
          <p:cNvGrpSpPr/>
          <p:nvPr/>
        </p:nvGrpSpPr>
        <p:grpSpPr>
          <a:xfrm>
            <a:off x="5704497" y="2135066"/>
            <a:ext cx="683256" cy="1380849"/>
            <a:chOff x="2663987" y="2135066"/>
            <a:chExt cx="683256" cy="138084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43BE5A08-6415-ED45-99F4-BD972F1D7E7F}"/>
                </a:ext>
              </a:extLst>
            </p:cNvPr>
            <p:cNvGrpSpPr/>
            <p:nvPr/>
          </p:nvGrpSpPr>
          <p:grpSpPr>
            <a:xfrm>
              <a:off x="2663987" y="2538091"/>
              <a:ext cx="683256" cy="593866"/>
              <a:chOff x="2677301" y="3278360"/>
              <a:chExt cx="683256" cy="593866"/>
            </a:xfrm>
          </p:grpSpPr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4C6EB09B-F2ED-CB42-A2AF-81398205A65E}"/>
                  </a:ext>
                </a:extLst>
              </p:cNvPr>
              <p:cNvSpPr/>
              <p:nvPr/>
            </p:nvSpPr>
            <p:spPr>
              <a:xfrm>
                <a:off x="2743313" y="327836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63DC3586-F853-D641-8B12-5B26EB697529}"/>
                  </a:ext>
                </a:extLst>
              </p:cNvPr>
              <p:cNvSpPr/>
              <p:nvPr/>
            </p:nvSpPr>
            <p:spPr>
              <a:xfrm flipH="1">
                <a:off x="2677301" y="362225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4DA07D-0A49-6E44-949C-1C473777C509}"/>
                    </a:ext>
                  </a:extLst>
                </p:cNvPr>
                <p:cNvSpPr txBox="1"/>
                <p:nvPr/>
              </p:nvSpPr>
              <p:spPr>
                <a:xfrm>
                  <a:off x="2803781" y="2135066"/>
                  <a:ext cx="42268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954DA07D-0A49-6E44-949C-1C473777C5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781" y="2135066"/>
                  <a:ext cx="422680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3529" r="-5882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8FED9B-F21A-1B40-A94A-07407F18EB71}"/>
                    </a:ext>
                  </a:extLst>
                </p:cNvPr>
                <p:cNvSpPr txBox="1"/>
                <p:nvPr/>
              </p:nvSpPr>
              <p:spPr>
                <a:xfrm>
                  <a:off x="2826247" y="3146583"/>
                  <a:ext cx="48949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458FED9B-F21A-1B40-A94A-07407F18EB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247" y="3146583"/>
                  <a:ext cx="489493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5000" r="-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4835DF-EAFF-A854-9B54-9CB99BC569FA}"/>
              </a:ext>
            </a:extLst>
          </p:cNvPr>
          <p:cNvGrpSpPr/>
          <p:nvPr/>
        </p:nvGrpSpPr>
        <p:grpSpPr>
          <a:xfrm>
            <a:off x="2653622" y="2123459"/>
            <a:ext cx="709311" cy="1502829"/>
            <a:chOff x="5719036" y="2123459"/>
            <a:chExt cx="709311" cy="15028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24B4EE8A-3D36-1B49-9F80-24B0289C1DD5}"/>
                </a:ext>
              </a:extLst>
            </p:cNvPr>
            <p:cNvGrpSpPr/>
            <p:nvPr/>
          </p:nvGrpSpPr>
          <p:grpSpPr>
            <a:xfrm>
              <a:off x="5719036" y="2585048"/>
              <a:ext cx="683256" cy="593866"/>
              <a:chOff x="2677301" y="3278360"/>
              <a:chExt cx="683256" cy="593866"/>
            </a:xfrm>
          </p:grpSpPr>
          <p:sp>
            <p:nvSpPr>
              <p:cNvPr id="33" name="Right Arrow 32">
                <a:extLst>
                  <a:ext uri="{FF2B5EF4-FFF2-40B4-BE49-F238E27FC236}">
                    <a16:creationId xmlns:a16="http://schemas.microsoft.com/office/drawing/2014/main" id="{D0ADA39D-C057-8C47-B467-AACFEBB8944A}"/>
                  </a:ext>
                </a:extLst>
              </p:cNvPr>
              <p:cNvSpPr/>
              <p:nvPr/>
            </p:nvSpPr>
            <p:spPr>
              <a:xfrm>
                <a:off x="2743313" y="327836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ight Arrow 33">
                <a:extLst>
                  <a:ext uri="{FF2B5EF4-FFF2-40B4-BE49-F238E27FC236}">
                    <a16:creationId xmlns:a16="http://schemas.microsoft.com/office/drawing/2014/main" id="{704FAEE7-E418-E84E-BEA1-414100A80C88}"/>
                  </a:ext>
                </a:extLst>
              </p:cNvPr>
              <p:cNvSpPr/>
              <p:nvPr/>
            </p:nvSpPr>
            <p:spPr>
              <a:xfrm flipH="1">
                <a:off x="2677301" y="3622250"/>
                <a:ext cx="617244" cy="249976"/>
              </a:xfrm>
              <a:prstGeom prst="rightArrow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7A95C-AF3B-B64D-ACC4-9675F5D7D216}"/>
                    </a:ext>
                  </a:extLst>
                </p:cNvPr>
                <p:cNvSpPr txBox="1"/>
                <p:nvPr/>
              </p:nvSpPr>
              <p:spPr>
                <a:xfrm>
                  <a:off x="5752906" y="3164623"/>
                  <a:ext cx="67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7A95C-AF3B-B64D-ACC4-9675F5D7D2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6" y="3164623"/>
                  <a:ext cx="675441" cy="461665"/>
                </a:xfrm>
                <a:prstGeom prst="rect">
                  <a:avLst/>
                </a:prstGeom>
                <a:blipFill>
                  <a:blip r:embed="rId12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28BBDC-AFCE-044E-8867-490975B0C811}"/>
                    </a:ext>
                  </a:extLst>
                </p:cNvPr>
                <p:cNvSpPr txBox="1"/>
                <p:nvPr/>
              </p:nvSpPr>
              <p:spPr>
                <a:xfrm>
                  <a:off x="5752905" y="2123459"/>
                  <a:ext cx="675441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F28BBDC-AFCE-044E-8867-490975B0C8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2905" y="2123459"/>
                  <a:ext cx="67544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810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3797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Exponential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event intervals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(constant average rate)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</a:t>
                </a:r>
                <a:r>
                  <a:rPr lang="en-US" b="1" dirty="0">
                    <a:solidFill>
                      <a:schemeClr val="tx1"/>
                    </a:solidFill>
                  </a:rPr>
                  <a:t>intervals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between independent events occurring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intervals between spikes in a neuron during steady-state firing.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a protein spends in a specific conformation.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  <a:blipFill>
                <a:blip r:embed="rId2"/>
                <a:stretch>
                  <a:fillRect l="-1877" t="-2214" r="-536" b="-3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pic>
        <p:nvPicPr>
          <p:cNvPr id="307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133191A2-6259-684C-B795-9B0BE683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53" y="1581150"/>
            <a:ext cx="3532094" cy="28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5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Poisson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# events per interval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(constant average rate)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of independent events </a:t>
                </a:r>
                <a:r>
                  <a:rPr lang="en-US" b="1" dirty="0">
                    <a:solidFill>
                      <a:schemeClr val="tx1"/>
                    </a:solidFill>
                  </a:rPr>
                  <a:t>within an interval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(e.g. time or space) if they occur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spontaneously released vesicles per minute at a synapse.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  <a:blipFill>
                <a:blip r:embed="rId2"/>
                <a:stretch>
                  <a:fillRect l="-1813" t="-1107" b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0CD71-91A8-BF4B-BD64-F8AD4044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956" y="1786731"/>
            <a:ext cx="345328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97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Binomial Distribution</a:t>
            </a:r>
            <a:br>
              <a:rPr lang="en-US" dirty="0"/>
            </a:br>
            <a:r>
              <a:rPr lang="en-US" dirty="0"/>
              <a:t>	</a:t>
            </a:r>
            <a:r>
              <a:rPr lang="en-US" sz="3200" dirty="0">
                <a:solidFill>
                  <a:srgbClr val="C6531F"/>
                </a:solidFill>
              </a:rPr>
              <a:t>how many (yes/no) out of the total number?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of successes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out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identical and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trials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each with a </a:t>
                </a:r>
                <a:r>
                  <a:rPr lang="en-US" b="1" dirty="0">
                    <a:solidFill>
                      <a:schemeClr val="tx1"/>
                    </a:solidFill>
                  </a:rPr>
                  <a:t>probability of success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occupied binding sites in a tetramer at a specific concentration of ligand.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synapses that released a vesicle in response to a particular presynaptic input.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  <a:blipFill>
                <a:blip r:embed="rId2"/>
                <a:stretch>
                  <a:fillRect l="-1299" t="-2952"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2329F-97C7-6A44-B2CC-BC6AAB88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04" y="1504950"/>
            <a:ext cx="3659096" cy="274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/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/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blipFill>
                <a:blip r:embed="rId5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/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501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how four basic probability distributions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normal, exponential, </a:t>
            </a:r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poisson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, binom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ial) </a:t>
            </a:r>
            <a:r>
              <a:rPr lang="en-US" dirty="0">
                <a:solidFill>
                  <a:srgbClr val="C6531F"/>
                </a:solidFill>
              </a:rPr>
              <a:t>relate to particular types of random behavior.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0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A385-57BA-E04C-ACCE-F48A9E8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so great about using a probability distribution to describe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5D9-A466-4F4A-8797-437C34A3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3550"/>
            <a:ext cx="8229600" cy="3200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entire data distribution is described by a </a:t>
            </a:r>
            <a:r>
              <a:rPr lang="en-US" b="1" dirty="0">
                <a:solidFill>
                  <a:schemeClr val="tx1"/>
                </a:solidFill>
              </a:rPr>
              <a:t>small number of meaningful parameters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makes for a very </a:t>
            </a:r>
            <a:r>
              <a:rPr lang="en-US" b="1" dirty="0">
                <a:solidFill>
                  <a:schemeClr val="tx1"/>
                </a:solidFill>
              </a:rPr>
              <a:t>simple data model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is </a:t>
            </a:r>
            <a:r>
              <a:rPr lang="en-US" b="1" dirty="0">
                <a:solidFill>
                  <a:schemeClr val="tx1"/>
                </a:solidFill>
              </a:rPr>
              <a:t>easy to use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easy to interpret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data is well described by a simple probability distribution, then this is most likely </a:t>
            </a:r>
            <a:r>
              <a:rPr lang="en-US" b="1" dirty="0">
                <a:solidFill>
                  <a:srgbClr val="C6531F"/>
                </a:solidFill>
              </a:rPr>
              <a:t>what you want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8E4B8-0C10-CB42-BCF6-E68753F66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Sampling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what a sampling distribution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the </a:t>
            </a:r>
            <a:r>
              <a:rPr lang="en-US" b="1" dirty="0">
                <a:solidFill>
                  <a:schemeClr val="accent1"/>
                </a:solidFill>
              </a:rPr>
              <a:t>Central Limit Theorem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>
                <a:solidFill>
                  <a:srgbClr val="C6531F"/>
                </a:solidFill>
              </a:rPr>
              <a:t>You will appreciate how the </a:t>
            </a:r>
            <a:r>
              <a:rPr lang="en-US" b="1" dirty="0">
                <a:solidFill>
                  <a:srgbClr val="C6531F"/>
                </a:solidFill>
              </a:rPr>
              <a:t>Central Limit Theorem </a:t>
            </a:r>
            <a:r>
              <a:rPr lang="en-US" dirty="0">
                <a:solidFill>
                  <a:srgbClr val="C6531F"/>
                </a:solidFill>
              </a:rPr>
              <a:t>explains why </a:t>
            </a:r>
            <a:r>
              <a:rPr lang="en-US" b="1" dirty="0">
                <a:solidFill>
                  <a:srgbClr val="C6531F"/>
                </a:solidFill>
              </a:rPr>
              <a:t>normal</a:t>
            </a:r>
            <a:r>
              <a:rPr lang="en-US" i="1" dirty="0">
                <a:solidFill>
                  <a:srgbClr val="C6531F"/>
                </a:solidFill>
              </a:rPr>
              <a:t>-</a:t>
            </a:r>
            <a:r>
              <a:rPr lang="en-US" i="1" dirty="0" err="1">
                <a:solidFill>
                  <a:srgbClr val="C6531F"/>
                </a:solidFill>
              </a:rPr>
              <a:t>ish</a:t>
            </a:r>
            <a:r>
              <a:rPr lang="en-US" dirty="0">
                <a:solidFill>
                  <a:srgbClr val="C6531F"/>
                </a:solidFill>
              </a:rPr>
              <a:t> distributions are frequently observed in biological measurements.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258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Probability density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difference between a probability and a probability density.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and statistical inference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E9FAB-A1A7-EA44-8DBA-D79BCF37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66615"/>
            <a:ext cx="5638800" cy="31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19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vs.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E5AA0D-8810-BF4C-9AC3-5F14E461116E}"/>
                  </a:ext>
                </a:extLst>
              </p:cNvPr>
              <p:cNvSpPr txBox="1"/>
              <p:nvPr/>
            </p:nvSpPr>
            <p:spPr>
              <a:xfrm>
                <a:off x="5342806" y="1887592"/>
                <a:ext cx="2539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E5AA0D-8810-BF4C-9AC3-5F14E461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06" y="1887592"/>
                <a:ext cx="2539798" cy="338554"/>
              </a:xfrm>
              <a:prstGeom prst="rect">
                <a:avLst/>
              </a:prstGeom>
              <a:blipFill>
                <a:blip r:embed="rId2"/>
                <a:stretch>
                  <a:fillRect l="-995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6328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6328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064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/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/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58A82A-B636-394B-AE9B-65C66C2E4660}"/>
              </a:ext>
            </a:extLst>
          </p:cNvPr>
          <p:cNvCxnSpPr>
            <a:cxnSpLocks/>
          </p:cNvCxnSpPr>
          <p:nvPr/>
        </p:nvCxnSpPr>
        <p:spPr>
          <a:xfrm>
            <a:off x="3655994" y="2447157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/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/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F36D8A-ED54-9F46-A0BE-A8DDE4CB9364}"/>
              </a:ext>
            </a:extLst>
          </p:cNvPr>
          <p:cNvCxnSpPr>
            <a:cxnSpLocks/>
          </p:cNvCxnSpPr>
          <p:nvPr/>
        </p:nvCxnSpPr>
        <p:spPr>
          <a:xfrm>
            <a:off x="3651512" y="2843726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/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/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/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/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/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/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/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8862E-3E65-5A46-A2EC-0D98D2B6E3F3}"/>
              </a:ext>
            </a:extLst>
          </p:cNvPr>
          <p:cNvSpPr txBox="1"/>
          <p:nvPr/>
        </p:nvSpPr>
        <p:spPr>
          <a:xfrm rot="16200000">
            <a:off x="4452952" y="30092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123EE5-2EA3-6E4F-84F0-3399D39A0343}"/>
              </a:ext>
            </a:extLst>
          </p:cNvPr>
          <p:cNvGrpSpPr/>
          <p:nvPr/>
        </p:nvGrpSpPr>
        <p:grpSpPr>
          <a:xfrm>
            <a:off x="5629429" y="2738972"/>
            <a:ext cx="2914341" cy="2065858"/>
            <a:chOff x="5051738" y="1782507"/>
            <a:chExt cx="2914341" cy="20658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64FC2-A22E-F247-9421-6249650992F0}"/>
                </a:ext>
              </a:extLst>
            </p:cNvPr>
            <p:cNvSpPr txBox="1"/>
            <p:nvPr/>
          </p:nvSpPr>
          <p:spPr>
            <a:xfrm rot="16200000">
              <a:off x="4924299" y="2476881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A6B9CA-AF6E-0F46-A0E5-CF4FA2D1B88E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4F733A-A8D0-174A-B944-6B30C0440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12E28AF-F35D-1A4B-8BD6-4E2AF5216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/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03230A8-190A-7343-AE5D-FBBF00DEA8A1}"/>
              </a:ext>
            </a:extLst>
          </p:cNvPr>
          <p:cNvSpPr/>
          <p:nvPr/>
        </p:nvSpPr>
        <p:spPr>
          <a:xfrm>
            <a:off x="7348480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6F98A2-5051-D84A-88F0-AF4BCD570075}"/>
              </a:ext>
            </a:extLst>
          </p:cNvPr>
          <p:cNvSpPr/>
          <p:nvPr/>
        </p:nvSpPr>
        <p:spPr>
          <a:xfrm>
            <a:off x="6746805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D3C344-A114-A544-B1E3-869970626212}"/>
              </a:ext>
            </a:extLst>
          </p:cNvPr>
          <p:cNvSpPr/>
          <p:nvPr/>
        </p:nvSpPr>
        <p:spPr>
          <a:xfrm>
            <a:off x="7637498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7EF312-47B2-234C-A1D6-3B2932715B1C}"/>
              </a:ext>
            </a:extLst>
          </p:cNvPr>
          <p:cNvSpPr txBox="1"/>
          <p:nvPr/>
        </p:nvSpPr>
        <p:spPr>
          <a:xfrm>
            <a:off x="5857179" y="2237615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Distribution of sample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/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/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/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69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/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/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58A82A-B636-394B-AE9B-65C66C2E4660}"/>
              </a:ext>
            </a:extLst>
          </p:cNvPr>
          <p:cNvCxnSpPr>
            <a:cxnSpLocks/>
          </p:cNvCxnSpPr>
          <p:nvPr/>
        </p:nvCxnSpPr>
        <p:spPr>
          <a:xfrm>
            <a:off x="3655994" y="2447157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/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/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F36D8A-ED54-9F46-A0BE-A8DDE4CB9364}"/>
              </a:ext>
            </a:extLst>
          </p:cNvPr>
          <p:cNvCxnSpPr>
            <a:cxnSpLocks/>
          </p:cNvCxnSpPr>
          <p:nvPr/>
        </p:nvCxnSpPr>
        <p:spPr>
          <a:xfrm>
            <a:off x="3651512" y="2843726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/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/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/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/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/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/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/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8862E-3E65-5A46-A2EC-0D98D2B6E3F3}"/>
              </a:ext>
            </a:extLst>
          </p:cNvPr>
          <p:cNvSpPr txBox="1"/>
          <p:nvPr/>
        </p:nvSpPr>
        <p:spPr>
          <a:xfrm rot="16200000">
            <a:off x="4452952" y="30092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123EE5-2EA3-6E4F-84F0-3399D39A0343}"/>
              </a:ext>
            </a:extLst>
          </p:cNvPr>
          <p:cNvGrpSpPr/>
          <p:nvPr/>
        </p:nvGrpSpPr>
        <p:grpSpPr>
          <a:xfrm>
            <a:off x="5629429" y="2738972"/>
            <a:ext cx="2914341" cy="2065858"/>
            <a:chOff x="5051738" y="1782507"/>
            <a:chExt cx="2914341" cy="20658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64FC2-A22E-F247-9421-6249650992F0}"/>
                </a:ext>
              </a:extLst>
            </p:cNvPr>
            <p:cNvSpPr txBox="1"/>
            <p:nvPr/>
          </p:nvSpPr>
          <p:spPr>
            <a:xfrm rot="16200000">
              <a:off x="4924299" y="2476881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A6B9CA-AF6E-0F46-A0E5-CF4FA2D1B88E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116AFFC-B4D4-9A4C-B1F5-FB2BE2082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9785" y="1875667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4F733A-A8D0-174A-B944-6B30C0440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12E28AF-F35D-1A4B-8BD6-4E2AF5216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/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03230A8-190A-7343-AE5D-FBBF00DEA8A1}"/>
              </a:ext>
            </a:extLst>
          </p:cNvPr>
          <p:cNvSpPr/>
          <p:nvPr/>
        </p:nvSpPr>
        <p:spPr>
          <a:xfrm>
            <a:off x="7348480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6F98A2-5051-D84A-88F0-AF4BCD570075}"/>
              </a:ext>
            </a:extLst>
          </p:cNvPr>
          <p:cNvSpPr/>
          <p:nvPr/>
        </p:nvSpPr>
        <p:spPr>
          <a:xfrm>
            <a:off x="6746805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D3C344-A114-A544-B1E3-869970626212}"/>
              </a:ext>
            </a:extLst>
          </p:cNvPr>
          <p:cNvSpPr/>
          <p:nvPr/>
        </p:nvSpPr>
        <p:spPr>
          <a:xfrm>
            <a:off x="7637498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/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/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/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448660-C596-E640-B308-B280BD2C922C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7199941" y="2781837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/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blipFill>
                <a:blip r:embed="rId2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A16B4C-2C38-9549-B557-83B1E0701324}"/>
              </a:ext>
            </a:extLst>
          </p:cNvPr>
          <p:cNvCxnSpPr>
            <a:cxnSpLocks/>
          </p:cNvCxnSpPr>
          <p:nvPr/>
        </p:nvCxnSpPr>
        <p:spPr>
          <a:xfrm>
            <a:off x="7199941" y="3644681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/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/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large enough sample size (typically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sz="1600" dirty="0"/>
                  <a:t>), the distribution of sample means will tend towards a normal distribution about the population mean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with variance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blipFill>
                <a:blip r:embed="rId24"/>
                <a:stretch>
                  <a:fillRect l="-397" r="-1587" b="-318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08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/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/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58A82A-B636-394B-AE9B-65C66C2E4660}"/>
              </a:ext>
            </a:extLst>
          </p:cNvPr>
          <p:cNvCxnSpPr>
            <a:cxnSpLocks/>
          </p:cNvCxnSpPr>
          <p:nvPr/>
        </p:nvCxnSpPr>
        <p:spPr>
          <a:xfrm>
            <a:off x="3655994" y="2447157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/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/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F36D8A-ED54-9F46-A0BE-A8DDE4CB9364}"/>
              </a:ext>
            </a:extLst>
          </p:cNvPr>
          <p:cNvCxnSpPr>
            <a:cxnSpLocks/>
          </p:cNvCxnSpPr>
          <p:nvPr/>
        </p:nvCxnSpPr>
        <p:spPr>
          <a:xfrm>
            <a:off x="3651512" y="2843726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/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/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/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/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/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/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/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8862E-3E65-5A46-A2EC-0D98D2B6E3F3}"/>
              </a:ext>
            </a:extLst>
          </p:cNvPr>
          <p:cNvSpPr txBox="1"/>
          <p:nvPr/>
        </p:nvSpPr>
        <p:spPr>
          <a:xfrm rot="16200000">
            <a:off x="4452952" y="30092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123EE5-2EA3-6E4F-84F0-3399D39A0343}"/>
              </a:ext>
            </a:extLst>
          </p:cNvPr>
          <p:cNvGrpSpPr/>
          <p:nvPr/>
        </p:nvGrpSpPr>
        <p:grpSpPr>
          <a:xfrm>
            <a:off x="5629429" y="2738972"/>
            <a:ext cx="2914341" cy="2065858"/>
            <a:chOff x="5051738" y="1782507"/>
            <a:chExt cx="2914341" cy="20658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64FC2-A22E-F247-9421-6249650992F0}"/>
                </a:ext>
              </a:extLst>
            </p:cNvPr>
            <p:cNvSpPr txBox="1"/>
            <p:nvPr/>
          </p:nvSpPr>
          <p:spPr>
            <a:xfrm rot="16200000">
              <a:off x="4924299" y="2476881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A6B9CA-AF6E-0F46-A0E5-CF4FA2D1B88E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116AFFC-B4D4-9A4C-B1F5-FB2BE2082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9785" y="1875667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4F733A-A8D0-174A-B944-6B30C0440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12E28AF-F35D-1A4B-8BD6-4E2AF5216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/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03230A8-190A-7343-AE5D-FBBF00DEA8A1}"/>
              </a:ext>
            </a:extLst>
          </p:cNvPr>
          <p:cNvSpPr/>
          <p:nvPr/>
        </p:nvSpPr>
        <p:spPr>
          <a:xfrm>
            <a:off x="7348480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6F98A2-5051-D84A-88F0-AF4BCD570075}"/>
              </a:ext>
            </a:extLst>
          </p:cNvPr>
          <p:cNvSpPr/>
          <p:nvPr/>
        </p:nvSpPr>
        <p:spPr>
          <a:xfrm>
            <a:off x="6746805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D3C344-A114-A544-B1E3-869970626212}"/>
              </a:ext>
            </a:extLst>
          </p:cNvPr>
          <p:cNvSpPr/>
          <p:nvPr/>
        </p:nvSpPr>
        <p:spPr>
          <a:xfrm>
            <a:off x="7637498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/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/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/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448660-C596-E640-B308-B280BD2C922C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7199941" y="2781837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/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blipFill>
                <a:blip r:embed="rId2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A16B4C-2C38-9549-B557-83B1E0701324}"/>
              </a:ext>
            </a:extLst>
          </p:cNvPr>
          <p:cNvCxnSpPr>
            <a:cxnSpLocks/>
          </p:cNvCxnSpPr>
          <p:nvPr/>
        </p:nvCxnSpPr>
        <p:spPr>
          <a:xfrm>
            <a:off x="7199941" y="3644681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/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/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large enough sample size (typically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sz="1600" dirty="0"/>
                  <a:t>), the distribution of sample means will tend towards a normal distribution about the population mean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with variance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blipFill>
                <a:blip r:embed="rId24"/>
                <a:stretch>
                  <a:fillRect l="-397" r="-1587" b="-318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29460-8809-6C49-80FE-1B6EE344BE09}"/>
              </a:ext>
            </a:extLst>
          </p:cNvPr>
          <p:cNvGrpSpPr/>
          <p:nvPr/>
        </p:nvGrpSpPr>
        <p:grpSpPr>
          <a:xfrm>
            <a:off x="304800" y="3371731"/>
            <a:ext cx="2914338" cy="1687111"/>
            <a:chOff x="5051741" y="2161254"/>
            <a:chExt cx="2914338" cy="16871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70461E-6C17-6D4E-9A4D-AAD69085D4F3}"/>
                </a:ext>
              </a:extLst>
            </p:cNvPr>
            <p:cNvSpPr txBox="1"/>
            <p:nvPr/>
          </p:nvSpPr>
          <p:spPr>
            <a:xfrm rot="16200000">
              <a:off x="4924302" y="2643874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3E419B2-A21F-274B-8FA3-EBB3FA578848}"/>
                </a:ext>
              </a:extLst>
            </p:cNvPr>
            <p:cNvGrpSpPr/>
            <p:nvPr/>
          </p:nvGrpSpPr>
          <p:grpSpPr>
            <a:xfrm>
              <a:off x="5415589" y="2161254"/>
              <a:ext cx="2550490" cy="1348557"/>
              <a:chOff x="5515523" y="2284535"/>
              <a:chExt cx="3380674" cy="178751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3CD8519-5FA7-1A40-8064-F85A145B7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2284535"/>
                <a:ext cx="0" cy="17875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9E05DD6-6CAE-304D-8487-5979CF81C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A764D92-8A06-7449-BDC0-78BF37D1072F}"/>
                    </a:ext>
                  </a:extLst>
                </p:cNvPr>
                <p:cNvSpPr txBox="1"/>
                <p:nvPr/>
              </p:nvSpPr>
              <p:spPr>
                <a:xfrm>
                  <a:off x="5871107" y="3509811"/>
                  <a:ext cx="13242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0" dirty="0">
                      <a:ea typeface="Cambria Math" panose="02040503050406030204" pitchFamily="18" charset="0"/>
                    </a:rPr>
                    <a:t>Population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A764D92-8A06-7449-BDC0-78BF37D10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107" y="3509811"/>
                  <a:ext cx="1324209" cy="338554"/>
                </a:xfrm>
                <a:prstGeom prst="rect">
                  <a:avLst/>
                </a:prstGeom>
                <a:blipFill>
                  <a:blip r:embed="rId25"/>
                  <a:stretch>
                    <a:fillRect l="-2857" t="-3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4BC0C2-54A5-6143-97DE-03D626626685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1846825" y="3596104"/>
            <a:ext cx="3994" cy="111190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226FE1-9DF7-A143-AE23-3B1F07A17C7A}"/>
                  </a:ext>
                </a:extLst>
              </p:cNvPr>
              <p:cNvSpPr txBox="1"/>
              <p:nvPr/>
            </p:nvSpPr>
            <p:spPr>
              <a:xfrm>
                <a:off x="1670769" y="3257550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226FE1-9DF7-A143-AE23-3B1F07A1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769" y="3257550"/>
                <a:ext cx="360099" cy="338554"/>
              </a:xfrm>
              <a:prstGeom prst="rect">
                <a:avLst/>
              </a:prstGeom>
              <a:blipFill>
                <a:blip r:embed="rId2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6C4823A-5A91-6344-83B6-68EF327F1412}"/>
              </a:ext>
            </a:extLst>
          </p:cNvPr>
          <p:cNvCxnSpPr>
            <a:cxnSpLocks/>
          </p:cNvCxnSpPr>
          <p:nvPr/>
        </p:nvCxnSpPr>
        <p:spPr>
          <a:xfrm>
            <a:off x="1846825" y="4046009"/>
            <a:ext cx="6677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A81707-C6C9-7745-9735-D0B16AB3963C}"/>
                  </a:ext>
                </a:extLst>
              </p:cNvPr>
              <p:cNvSpPr txBox="1"/>
              <p:nvPr/>
            </p:nvSpPr>
            <p:spPr>
              <a:xfrm>
                <a:off x="2014758" y="3692665"/>
                <a:ext cx="3676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A81707-C6C9-7745-9735-D0B16AB3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58" y="3692665"/>
                <a:ext cx="367601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49F2A381-F1E4-C94D-AF2D-05C249590F84}"/>
              </a:ext>
            </a:extLst>
          </p:cNvPr>
          <p:cNvSpPr/>
          <p:nvPr/>
        </p:nvSpPr>
        <p:spPr>
          <a:xfrm rot="21306952">
            <a:off x="2689185" y="3666176"/>
            <a:ext cx="2821370" cy="2967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0AF6346-B7C1-484D-82BE-37CDE15F08FA}"/>
              </a:ext>
            </a:extLst>
          </p:cNvPr>
          <p:cNvSpPr txBox="1"/>
          <p:nvPr/>
        </p:nvSpPr>
        <p:spPr>
          <a:xfrm>
            <a:off x="3271562" y="4070265"/>
            <a:ext cx="257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The population distribution can be almost anything and this still holds true!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1097346-B510-1446-B465-D7AF89693B4D}"/>
              </a:ext>
            </a:extLst>
          </p:cNvPr>
          <p:cNvSpPr/>
          <p:nvPr/>
        </p:nvSpPr>
        <p:spPr>
          <a:xfrm>
            <a:off x="692209" y="3332860"/>
            <a:ext cx="2341548" cy="1375873"/>
          </a:xfrm>
          <a:custGeom>
            <a:avLst/>
            <a:gdLst>
              <a:gd name="connsiteX0" fmla="*/ 0 w 2341548"/>
              <a:gd name="connsiteY0" fmla="*/ 1375873 h 1375873"/>
              <a:gd name="connsiteX1" fmla="*/ 42729 w 2341548"/>
              <a:gd name="connsiteY1" fmla="*/ 1341690 h 1375873"/>
              <a:gd name="connsiteX2" fmla="*/ 170916 w 2341548"/>
              <a:gd name="connsiteY2" fmla="*/ 1316052 h 1375873"/>
              <a:gd name="connsiteX3" fmla="*/ 188008 w 2341548"/>
              <a:gd name="connsiteY3" fmla="*/ 1290415 h 1375873"/>
              <a:gd name="connsiteX4" fmla="*/ 239283 w 2341548"/>
              <a:gd name="connsiteY4" fmla="*/ 1264777 h 1375873"/>
              <a:gd name="connsiteX5" fmla="*/ 367470 w 2341548"/>
              <a:gd name="connsiteY5" fmla="*/ 1264777 h 1375873"/>
              <a:gd name="connsiteX6" fmla="*/ 418744 w 2341548"/>
              <a:gd name="connsiteY6" fmla="*/ 1247686 h 1375873"/>
              <a:gd name="connsiteX7" fmla="*/ 427290 w 2341548"/>
              <a:gd name="connsiteY7" fmla="*/ 1222048 h 1375873"/>
              <a:gd name="connsiteX8" fmla="*/ 478565 w 2341548"/>
              <a:gd name="connsiteY8" fmla="*/ 1204957 h 1375873"/>
              <a:gd name="connsiteX9" fmla="*/ 504202 w 2341548"/>
              <a:gd name="connsiteY9" fmla="*/ 1213503 h 1375873"/>
              <a:gd name="connsiteX10" fmla="*/ 555477 w 2341548"/>
              <a:gd name="connsiteY10" fmla="*/ 1239140 h 1375873"/>
              <a:gd name="connsiteX11" fmla="*/ 581114 w 2341548"/>
              <a:gd name="connsiteY11" fmla="*/ 1230594 h 1375873"/>
              <a:gd name="connsiteX12" fmla="*/ 640935 w 2341548"/>
              <a:gd name="connsiteY12" fmla="*/ 1153682 h 1375873"/>
              <a:gd name="connsiteX13" fmla="*/ 666572 w 2341548"/>
              <a:gd name="connsiteY13" fmla="*/ 1102407 h 1375873"/>
              <a:gd name="connsiteX14" fmla="*/ 675118 w 2341548"/>
              <a:gd name="connsiteY14" fmla="*/ 1076770 h 1375873"/>
              <a:gd name="connsiteX15" fmla="*/ 700755 w 2341548"/>
              <a:gd name="connsiteY15" fmla="*/ 1068224 h 1375873"/>
              <a:gd name="connsiteX16" fmla="*/ 752030 w 2341548"/>
              <a:gd name="connsiteY16" fmla="*/ 1085316 h 1375873"/>
              <a:gd name="connsiteX17" fmla="*/ 777668 w 2341548"/>
              <a:gd name="connsiteY17" fmla="*/ 1093861 h 1375873"/>
              <a:gd name="connsiteX18" fmla="*/ 811851 w 2341548"/>
              <a:gd name="connsiteY18" fmla="*/ 1085316 h 1375873"/>
              <a:gd name="connsiteX19" fmla="*/ 828942 w 2341548"/>
              <a:gd name="connsiteY19" fmla="*/ 1059678 h 1375873"/>
              <a:gd name="connsiteX20" fmla="*/ 854580 w 2341548"/>
              <a:gd name="connsiteY20" fmla="*/ 974220 h 1375873"/>
              <a:gd name="connsiteX21" fmla="*/ 854580 w 2341548"/>
              <a:gd name="connsiteY21" fmla="*/ 666572 h 1375873"/>
              <a:gd name="connsiteX22" fmla="*/ 871671 w 2341548"/>
              <a:gd name="connsiteY22" fmla="*/ 401652 h 1375873"/>
              <a:gd name="connsiteX23" fmla="*/ 888763 w 2341548"/>
              <a:gd name="connsiteY23" fmla="*/ 230736 h 1375873"/>
              <a:gd name="connsiteX24" fmla="*/ 897309 w 2341548"/>
              <a:gd name="connsiteY24" fmla="*/ 145278 h 1375873"/>
              <a:gd name="connsiteX25" fmla="*/ 905855 w 2341548"/>
              <a:gd name="connsiteY25" fmla="*/ 59820 h 1375873"/>
              <a:gd name="connsiteX26" fmla="*/ 914400 w 2341548"/>
              <a:gd name="connsiteY26" fmla="*/ 0 h 1375873"/>
              <a:gd name="connsiteX27" fmla="*/ 931492 w 2341548"/>
              <a:gd name="connsiteY27" fmla="*/ 25637 h 1375873"/>
              <a:gd name="connsiteX28" fmla="*/ 957129 w 2341548"/>
              <a:gd name="connsiteY28" fmla="*/ 76912 h 1375873"/>
              <a:gd name="connsiteX29" fmla="*/ 965675 w 2341548"/>
              <a:gd name="connsiteY29" fmla="*/ 111095 h 1375873"/>
              <a:gd name="connsiteX30" fmla="*/ 982767 w 2341548"/>
              <a:gd name="connsiteY30" fmla="*/ 162370 h 1375873"/>
              <a:gd name="connsiteX31" fmla="*/ 999858 w 2341548"/>
              <a:gd name="connsiteY31" fmla="*/ 213645 h 1375873"/>
              <a:gd name="connsiteX32" fmla="*/ 1016950 w 2341548"/>
              <a:gd name="connsiteY32" fmla="*/ 264919 h 1375873"/>
              <a:gd name="connsiteX33" fmla="*/ 1025496 w 2341548"/>
              <a:gd name="connsiteY33" fmla="*/ 290557 h 1375873"/>
              <a:gd name="connsiteX34" fmla="*/ 1051133 w 2341548"/>
              <a:gd name="connsiteY34" fmla="*/ 452927 h 1375873"/>
              <a:gd name="connsiteX35" fmla="*/ 1068225 w 2341548"/>
              <a:gd name="connsiteY35" fmla="*/ 504202 h 1375873"/>
              <a:gd name="connsiteX36" fmla="*/ 1076770 w 2341548"/>
              <a:gd name="connsiteY36" fmla="*/ 529839 h 1375873"/>
              <a:gd name="connsiteX37" fmla="*/ 1102408 w 2341548"/>
              <a:gd name="connsiteY37" fmla="*/ 546931 h 1375873"/>
              <a:gd name="connsiteX38" fmla="*/ 1128045 w 2341548"/>
              <a:gd name="connsiteY38" fmla="*/ 572568 h 1375873"/>
              <a:gd name="connsiteX39" fmla="*/ 1179320 w 2341548"/>
              <a:gd name="connsiteY39" fmla="*/ 589660 h 1375873"/>
              <a:gd name="connsiteX40" fmla="*/ 1230595 w 2341548"/>
              <a:gd name="connsiteY40" fmla="*/ 623843 h 1375873"/>
              <a:gd name="connsiteX41" fmla="*/ 1247686 w 2341548"/>
              <a:gd name="connsiteY41" fmla="*/ 675118 h 1375873"/>
              <a:gd name="connsiteX42" fmla="*/ 1256232 w 2341548"/>
              <a:gd name="connsiteY42" fmla="*/ 700755 h 1375873"/>
              <a:gd name="connsiteX43" fmla="*/ 1273324 w 2341548"/>
              <a:gd name="connsiteY43" fmla="*/ 726392 h 1375873"/>
              <a:gd name="connsiteX44" fmla="*/ 1290415 w 2341548"/>
              <a:gd name="connsiteY44" fmla="*/ 786213 h 1375873"/>
              <a:gd name="connsiteX45" fmla="*/ 1307507 w 2341548"/>
              <a:gd name="connsiteY45" fmla="*/ 837488 h 1375873"/>
              <a:gd name="connsiteX46" fmla="*/ 1333144 w 2341548"/>
              <a:gd name="connsiteY46" fmla="*/ 846033 h 1375873"/>
              <a:gd name="connsiteX47" fmla="*/ 1358782 w 2341548"/>
              <a:gd name="connsiteY47" fmla="*/ 837488 h 1375873"/>
              <a:gd name="connsiteX48" fmla="*/ 1410056 w 2341548"/>
              <a:gd name="connsiteY48" fmla="*/ 863125 h 1375873"/>
              <a:gd name="connsiteX49" fmla="*/ 1444240 w 2341548"/>
              <a:gd name="connsiteY49" fmla="*/ 914400 h 1375873"/>
              <a:gd name="connsiteX50" fmla="*/ 1461331 w 2341548"/>
              <a:gd name="connsiteY50" fmla="*/ 940037 h 1375873"/>
              <a:gd name="connsiteX51" fmla="*/ 1478423 w 2341548"/>
              <a:gd name="connsiteY51" fmla="*/ 991312 h 1375873"/>
              <a:gd name="connsiteX52" fmla="*/ 1598064 w 2341548"/>
              <a:gd name="connsiteY52" fmla="*/ 974220 h 1375873"/>
              <a:gd name="connsiteX53" fmla="*/ 1649339 w 2341548"/>
              <a:gd name="connsiteY53" fmla="*/ 940037 h 1375873"/>
              <a:gd name="connsiteX54" fmla="*/ 1700613 w 2341548"/>
              <a:gd name="connsiteY54" fmla="*/ 922946 h 1375873"/>
              <a:gd name="connsiteX55" fmla="*/ 1726251 w 2341548"/>
              <a:gd name="connsiteY55" fmla="*/ 974220 h 1375873"/>
              <a:gd name="connsiteX56" fmla="*/ 1743342 w 2341548"/>
              <a:gd name="connsiteY56" fmla="*/ 1025495 h 1375873"/>
              <a:gd name="connsiteX57" fmla="*/ 1760434 w 2341548"/>
              <a:gd name="connsiteY57" fmla="*/ 1051133 h 1375873"/>
              <a:gd name="connsiteX58" fmla="*/ 1777526 w 2341548"/>
              <a:gd name="connsiteY58" fmla="*/ 1102407 h 1375873"/>
              <a:gd name="connsiteX59" fmla="*/ 1828800 w 2341548"/>
              <a:gd name="connsiteY59" fmla="*/ 1119499 h 1375873"/>
              <a:gd name="connsiteX60" fmla="*/ 1862984 w 2341548"/>
              <a:gd name="connsiteY60" fmla="*/ 1170774 h 1375873"/>
              <a:gd name="connsiteX61" fmla="*/ 1880075 w 2341548"/>
              <a:gd name="connsiteY61" fmla="*/ 1196411 h 1375873"/>
              <a:gd name="connsiteX62" fmla="*/ 1931350 w 2341548"/>
              <a:gd name="connsiteY62" fmla="*/ 1230594 h 1375873"/>
              <a:gd name="connsiteX63" fmla="*/ 2050991 w 2341548"/>
              <a:gd name="connsiteY63" fmla="*/ 1230594 h 1375873"/>
              <a:gd name="connsiteX64" fmla="*/ 2076628 w 2341548"/>
              <a:gd name="connsiteY64" fmla="*/ 1247686 h 1375873"/>
              <a:gd name="connsiteX65" fmla="*/ 2093720 w 2341548"/>
              <a:gd name="connsiteY65" fmla="*/ 1273323 h 1375873"/>
              <a:gd name="connsiteX66" fmla="*/ 2119357 w 2341548"/>
              <a:gd name="connsiteY66" fmla="*/ 1281869 h 1375873"/>
              <a:gd name="connsiteX67" fmla="*/ 2144995 w 2341548"/>
              <a:gd name="connsiteY67" fmla="*/ 1298961 h 1375873"/>
              <a:gd name="connsiteX68" fmla="*/ 2230453 w 2341548"/>
              <a:gd name="connsiteY68" fmla="*/ 1316052 h 1375873"/>
              <a:gd name="connsiteX69" fmla="*/ 2281727 w 2341548"/>
              <a:gd name="connsiteY69" fmla="*/ 1333144 h 1375873"/>
              <a:gd name="connsiteX70" fmla="*/ 2333002 w 2341548"/>
              <a:gd name="connsiteY70" fmla="*/ 1358781 h 1375873"/>
              <a:gd name="connsiteX71" fmla="*/ 2341548 w 2341548"/>
              <a:gd name="connsiteY71" fmla="*/ 1358781 h 13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341548" h="1375873">
                <a:moveTo>
                  <a:pt x="0" y="1375873"/>
                </a:moveTo>
                <a:cubicBezTo>
                  <a:pt x="14243" y="1364479"/>
                  <a:pt x="26716" y="1350424"/>
                  <a:pt x="42729" y="1341690"/>
                </a:cubicBezTo>
                <a:cubicBezTo>
                  <a:pt x="81484" y="1320551"/>
                  <a:pt x="129061" y="1320703"/>
                  <a:pt x="170916" y="1316052"/>
                </a:cubicBezTo>
                <a:cubicBezTo>
                  <a:pt x="176613" y="1307506"/>
                  <a:pt x="180745" y="1297678"/>
                  <a:pt x="188008" y="1290415"/>
                </a:cubicBezTo>
                <a:cubicBezTo>
                  <a:pt x="204575" y="1273848"/>
                  <a:pt x="218430" y="1271728"/>
                  <a:pt x="239283" y="1264777"/>
                </a:cubicBezTo>
                <a:cubicBezTo>
                  <a:pt x="292580" y="1282544"/>
                  <a:pt x="274530" y="1280267"/>
                  <a:pt x="367470" y="1264777"/>
                </a:cubicBezTo>
                <a:cubicBezTo>
                  <a:pt x="385241" y="1261815"/>
                  <a:pt x="418744" y="1247686"/>
                  <a:pt x="418744" y="1247686"/>
                </a:cubicBezTo>
                <a:cubicBezTo>
                  <a:pt x="421593" y="1239140"/>
                  <a:pt x="419960" y="1227284"/>
                  <a:pt x="427290" y="1222048"/>
                </a:cubicBezTo>
                <a:cubicBezTo>
                  <a:pt x="441950" y="1211576"/>
                  <a:pt x="478565" y="1204957"/>
                  <a:pt x="478565" y="1204957"/>
                </a:cubicBezTo>
                <a:cubicBezTo>
                  <a:pt x="487111" y="1207806"/>
                  <a:pt x="496145" y="1209475"/>
                  <a:pt x="504202" y="1213503"/>
                </a:cubicBezTo>
                <a:cubicBezTo>
                  <a:pt x="570467" y="1246635"/>
                  <a:pt x="491038" y="1217660"/>
                  <a:pt x="555477" y="1239140"/>
                </a:cubicBezTo>
                <a:cubicBezTo>
                  <a:pt x="564023" y="1236291"/>
                  <a:pt x="573619" y="1235591"/>
                  <a:pt x="581114" y="1230594"/>
                </a:cubicBezTo>
                <a:cubicBezTo>
                  <a:pt x="600076" y="1217953"/>
                  <a:pt x="636083" y="1168237"/>
                  <a:pt x="640935" y="1153682"/>
                </a:cubicBezTo>
                <a:cubicBezTo>
                  <a:pt x="662415" y="1089243"/>
                  <a:pt x="633440" y="1168672"/>
                  <a:pt x="666572" y="1102407"/>
                </a:cubicBezTo>
                <a:cubicBezTo>
                  <a:pt x="670600" y="1094350"/>
                  <a:pt x="668748" y="1083140"/>
                  <a:pt x="675118" y="1076770"/>
                </a:cubicBezTo>
                <a:cubicBezTo>
                  <a:pt x="681488" y="1070400"/>
                  <a:pt x="692209" y="1071073"/>
                  <a:pt x="700755" y="1068224"/>
                </a:cubicBezTo>
                <a:lnTo>
                  <a:pt x="752030" y="1085316"/>
                </a:lnTo>
                <a:lnTo>
                  <a:pt x="777668" y="1093861"/>
                </a:lnTo>
                <a:cubicBezTo>
                  <a:pt x="789062" y="1091013"/>
                  <a:pt x="802079" y="1091831"/>
                  <a:pt x="811851" y="1085316"/>
                </a:cubicBezTo>
                <a:cubicBezTo>
                  <a:pt x="820397" y="1079619"/>
                  <a:pt x="824771" y="1069064"/>
                  <a:pt x="828942" y="1059678"/>
                </a:cubicBezTo>
                <a:cubicBezTo>
                  <a:pt x="840833" y="1032924"/>
                  <a:pt x="847477" y="1002632"/>
                  <a:pt x="854580" y="974220"/>
                </a:cubicBezTo>
                <a:cubicBezTo>
                  <a:pt x="874810" y="792157"/>
                  <a:pt x="854580" y="1008590"/>
                  <a:pt x="854580" y="666572"/>
                </a:cubicBezTo>
                <a:cubicBezTo>
                  <a:pt x="854580" y="626872"/>
                  <a:pt x="866858" y="454590"/>
                  <a:pt x="871671" y="401652"/>
                </a:cubicBezTo>
                <a:cubicBezTo>
                  <a:pt x="876855" y="344631"/>
                  <a:pt x="883066" y="287708"/>
                  <a:pt x="888763" y="230736"/>
                </a:cubicBezTo>
                <a:lnTo>
                  <a:pt x="897309" y="145278"/>
                </a:lnTo>
                <a:cubicBezTo>
                  <a:pt x="900158" y="116792"/>
                  <a:pt x="901807" y="88160"/>
                  <a:pt x="905855" y="59820"/>
                </a:cubicBezTo>
                <a:lnTo>
                  <a:pt x="914400" y="0"/>
                </a:lnTo>
                <a:cubicBezTo>
                  <a:pt x="920097" y="8546"/>
                  <a:pt x="926899" y="16451"/>
                  <a:pt x="931492" y="25637"/>
                </a:cubicBezTo>
                <a:cubicBezTo>
                  <a:pt x="966878" y="96407"/>
                  <a:pt x="908144" y="3432"/>
                  <a:pt x="957129" y="76912"/>
                </a:cubicBezTo>
                <a:cubicBezTo>
                  <a:pt x="959978" y="88306"/>
                  <a:pt x="962300" y="99845"/>
                  <a:pt x="965675" y="111095"/>
                </a:cubicBezTo>
                <a:cubicBezTo>
                  <a:pt x="970852" y="128351"/>
                  <a:pt x="977070" y="145278"/>
                  <a:pt x="982767" y="162370"/>
                </a:cubicBezTo>
                <a:lnTo>
                  <a:pt x="999858" y="213645"/>
                </a:lnTo>
                <a:lnTo>
                  <a:pt x="1016950" y="264919"/>
                </a:lnTo>
                <a:lnTo>
                  <a:pt x="1025496" y="290557"/>
                </a:lnTo>
                <a:cubicBezTo>
                  <a:pt x="1031520" y="344781"/>
                  <a:pt x="1035350" y="400319"/>
                  <a:pt x="1051133" y="452927"/>
                </a:cubicBezTo>
                <a:cubicBezTo>
                  <a:pt x="1056310" y="470183"/>
                  <a:pt x="1062528" y="487110"/>
                  <a:pt x="1068225" y="504202"/>
                </a:cubicBezTo>
                <a:cubicBezTo>
                  <a:pt x="1071074" y="512748"/>
                  <a:pt x="1069275" y="524842"/>
                  <a:pt x="1076770" y="529839"/>
                </a:cubicBezTo>
                <a:cubicBezTo>
                  <a:pt x="1085316" y="535536"/>
                  <a:pt x="1094518" y="540356"/>
                  <a:pt x="1102408" y="546931"/>
                </a:cubicBezTo>
                <a:cubicBezTo>
                  <a:pt x="1111692" y="554668"/>
                  <a:pt x="1117480" y="566699"/>
                  <a:pt x="1128045" y="572568"/>
                </a:cubicBezTo>
                <a:cubicBezTo>
                  <a:pt x="1143794" y="581317"/>
                  <a:pt x="1164330" y="579666"/>
                  <a:pt x="1179320" y="589660"/>
                </a:cubicBezTo>
                <a:lnTo>
                  <a:pt x="1230595" y="623843"/>
                </a:lnTo>
                <a:lnTo>
                  <a:pt x="1247686" y="675118"/>
                </a:lnTo>
                <a:cubicBezTo>
                  <a:pt x="1250535" y="683664"/>
                  <a:pt x="1251235" y="693260"/>
                  <a:pt x="1256232" y="700755"/>
                </a:cubicBezTo>
                <a:lnTo>
                  <a:pt x="1273324" y="726392"/>
                </a:lnTo>
                <a:cubicBezTo>
                  <a:pt x="1302048" y="812564"/>
                  <a:pt x="1258220" y="678894"/>
                  <a:pt x="1290415" y="786213"/>
                </a:cubicBezTo>
                <a:cubicBezTo>
                  <a:pt x="1295592" y="803469"/>
                  <a:pt x="1290415" y="831791"/>
                  <a:pt x="1307507" y="837488"/>
                </a:cubicBezTo>
                <a:lnTo>
                  <a:pt x="1333144" y="846033"/>
                </a:lnTo>
                <a:cubicBezTo>
                  <a:pt x="1341690" y="843185"/>
                  <a:pt x="1349774" y="837488"/>
                  <a:pt x="1358782" y="837488"/>
                </a:cubicBezTo>
                <a:cubicBezTo>
                  <a:pt x="1376474" y="837488"/>
                  <a:pt x="1397092" y="854482"/>
                  <a:pt x="1410056" y="863125"/>
                </a:cubicBezTo>
                <a:lnTo>
                  <a:pt x="1444240" y="914400"/>
                </a:lnTo>
                <a:cubicBezTo>
                  <a:pt x="1449937" y="922946"/>
                  <a:pt x="1458083" y="930294"/>
                  <a:pt x="1461331" y="940037"/>
                </a:cubicBezTo>
                <a:lnTo>
                  <a:pt x="1478423" y="991312"/>
                </a:lnTo>
                <a:cubicBezTo>
                  <a:pt x="1479995" y="991116"/>
                  <a:pt x="1587503" y="978621"/>
                  <a:pt x="1598064" y="974220"/>
                </a:cubicBezTo>
                <a:cubicBezTo>
                  <a:pt x="1617025" y="966319"/>
                  <a:pt x="1629852" y="946533"/>
                  <a:pt x="1649339" y="940037"/>
                </a:cubicBezTo>
                <a:lnTo>
                  <a:pt x="1700613" y="922946"/>
                </a:lnTo>
                <a:cubicBezTo>
                  <a:pt x="1731785" y="1016458"/>
                  <a:pt x="1682068" y="874807"/>
                  <a:pt x="1726251" y="974220"/>
                </a:cubicBezTo>
                <a:cubicBezTo>
                  <a:pt x="1733568" y="990683"/>
                  <a:pt x="1733348" y="1010505"/>
                  <a:pt x="1743342" y="1025495"/>
                </a:cubicBezTo>
                <a:cubicBezTo>
                  <a:pt x="1749039" y="1034041"/>
                  <a:pt x="1756262" y="1041747"/>
                  <a:pt x="1760434" y="1051133"/>
                </a:cubicBezTo>
                <a:cubicBezTo>
                  <a:pt x="1767751" y="1067596"/>
                  <a:pt x="1760435" y="1096710"/>
                  <a:pt x="1777526" y="1102407"/>
                </a:cubicBezTo>
                <a:lnTo>
                  <a:pt x="1828800" y="1119499"/>
                </a:lnTo>
                <a:lnTo>
                  <a:pt x="1862984" y="1170774"/>
                </a:lnTo>
                <a:cubicBezTo>
                  <a:pt x="1868681" y="1179320"/>
                  <a:pt x="1871529" y="1190714"/>
                  <a:pt x="1880075" y="1196411"/>
                </a:cubicBezTo>
                <a:lnTo>
                  <a:pt x="1931350" y="1230594"/>
                </a:lnTo>
                <a:cubicBezTo>
                  <a:pt x="1983575" y="1221890"/>
                  <a:pt x="1994197" y="1215104"/>
                  <a:pt x="2050991" y="1230594"/>
                </a:cubicBezTo>
                <a:cubicBezTo>
                  <a:pt x="2060900" y="1233296"/>
                  <a:pt x="2068082" y="1241989"/>
                  <a:pt x="2076628" y="1247686"/>
                </a:cubicBezTo>
                <a:cubicBezTo>
                  <a:pt x="2082325" y="1256232"/>
                  <a:pt x="2085700" y="1266907"/>
                  <a:pt x="2093720" y="1273323"/>
                </a:cubicBezTo>
                <a:cubicBezTo>
                  <a:pt x="2100754" y="1278950"/>
                  <a:pt x="2111300" y="1277840"/>
                  <a:pt x="2119357" y="1281869"/>
                </a:cubicBezTo>
                <a:cubicBezTo>
                  <a:pt x="2128544" y="1286462"/>
                  <a:pt x="2135808" y="1294368"/>
                  <a:pt x="2144995" y="1298961"/>
                </a:cubicBezTo>
                <a:cubicBezTo>
                  <a:pt x="2168857" y="1310892"/>
                  <a:pt x="2208415" y="1312904"/>
                  <a:pt x="2230453" y="1316052"/>
                </a:cubicBezTo>
                <a:cubicBezTo>
                  <a:pt x="2247544" y="1321749"/>
                  <a:pt x="2266737" y="1323151"/>
                  <a:pt x="2281727" y="1333144"/>
                </a:cubicBezTo>
                <a:cubicBezTo>
                  <a:pt x="2306791" y="1349852"/>
                  <a:pt x="2304699" y="1351705"/>
                  <a:pt x="2333002" y="1358781"/>
                </a:cubicBezTo>
                <a:cubicBezTo>
                  <a:pt x="2335766" y="1359472"/>
                  <a:pt x="2338699" y="1358781"/>
                  <a:pt x="2341548" y="1358781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61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826A-18D0-374F-AB6A-F42C3307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</a:t>
            </a:r>
            <a:r>
              <a:rPr lang="en-US" i="1" dirty="0"/>
              <a:t>-</a:t>
            </a:r>
            <a:r>
              <a:rPr lang="en-US" i="1" dirty="0" err="1"/>
              <a:t>ish</a:t>
            </a:r>
            <a:r>
              <a:rPr lang="en-US" dirty="0"/>
              <a:t> distributions are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8D07-9673-8C4B-AAAD-D2EA7CD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a complicated biological processes where the parameter that you measure results from the sum of multiple underlying processes.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central limit theorem, we might expect our measurements to have a normal distribution even if the underlying processes do not.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5AC5-56D0-7642-8860-8A9A6CF8C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Learning goals – Sampling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what a sampling distribution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the </a:t>
            </a:r>
            <a:r>
              <a:rPr lang="en-US" b="1" dirty="0">
                <a:solidFill>
                  <a:schemeClr val="accent1"/>
                </a:solidFill>
              </a:rPr>
              <a:t>Central Limit Theorem</a:t>
            </a:r>
            <a:r>
              <a:rPr lang="en-US" dirty="0">
                <a:solidFill>
                  <a:schemeClr val="accent1"/>
                </a:solidFill>
              </a:rPr>
              <a:t>.</a:t>
            </a:r>
          </a:p>
          <a:p>
            <a:r>
              <a:rPr lang="en-US" dirty="0">
                <a:solidFill>
                  <a:srgbClr val="C6531F"/>
                </a:solidFill>
              </a:rPr>
              <a:t>You will appreciate how the </a:t>
            </a:r>
            <a:r>
              <a:rPr lang="en-US" b="1" dirty="0">
                <a:solidFill>
                  <a:srgbClr val="C6531F"/>
                </a:solidFill>
              </a:rPr>
              <a:t>Central Limit Theorem </a:t>
            </a:r>
            <a:r>
              <a:rPr lang="en-US" dirty="0">
                <a:solidFill>
                  <a:srgbClr val="C6531F"/>
                </a:solidFill>
              </a:rPr>
              <a:t>explains why </a:t>
            </a:r>
            <a:r>
              <a:rPr lang="en-US" b="1" dirty="0">
                <a:solidFill>
                  <a:srgbClr val="C6531F"/>
                </a:solidFill>
              </a:rPr>
              <a:t>normal</a:t>
            </a:r>
            <a:r>
              <a:rPr lang="en-US" i="1" dirty="0">
                <a:solidFill>
                  <a:srgbClr val="C6531F"/>
                </a:solidFill>
              </a:rPr>
              <a:t>-</a:t>
            </a:r>
            <a:r>
              <a:rPr lang="en-US" i="1" dirty="0" err="1">
                <a:solidFill>
                  <a:srgbClr val="C6531F"/>
                </a:solidFill>
              </a:rPr>
              <a:t>ish</a:t>
            </a:r>
            <a:r>
              <a:rPr lang="en-US" dirty="0">
                <a:solidFill>
                  <a:srgbClr val="C6531F"/>
                </a:solidFill>
              </a:rPr>
              <a:t> distributions are frequently observed in biological measurements.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36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4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7C3A98-5C91-5841-886B-4D79627DA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1" b="33103"/>
          <a:stretch/>
        </p:blipFill>
        <p:spPr>
          <a:xfrm>
            <a:off x="1314608" y="3530589"/>
            <a:ext cx="2486006" cy="576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B580DB-CB4B-514A-9472-C504D2DABB13}"/>
              </a:ext>
            </a:extLst>
          </p:cNvPr>
          <p:cNvSpPr txBox="1"/>
          <p:nvPr/>
        </p:nvSpPr>
        <p:spPr>
          <a:xfrm>
            <a:off x="5412740" y="4221260"/>
            <a:ext cx="2832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Temperature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A0E99-B501-254E-A099-4FC8767C5F8D}"/>
              </a:ext>
            </a:extLst>
          </p:cNvPr>
          <p:cNvSpPr txBox="1"/>
          <p:nvPr/>
        </p:nvSpPr>
        <p:spPr>
          <a:xfrm>
            <a:off x="1166182" y="4221260"/>
            <a:ext cx="2953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Weather Type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3715325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=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610018" y="1458074"/>
            <a:ext cx="3222838" cy="2065858"/>
            <a:chOff x="610018" y="1782507"/>
            <a:chExt cx="3222838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58264" y="2335281"/>
              <a:ext cx="1688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Mass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PMF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209070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all possible probabilities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/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blipFill>
                <a:blip r:embed="rId2"/>
                <a:stretch>
                  <a:fillRect l="-45133" t="-123636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/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blipFill>
                <a:blip r:embed="rId3"/>
                <a:stretch>
                  <a:fillRect l="-2800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4979F4-93F4-2B47-B315-939AE19E48B0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ADB531-056B-DD4B-BAB5-9E3FFCF371DC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4149803-90F9-234B-95CA-72AF480FF622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F299C72-71A8-F544-8B91-7DEA2FFB9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428F2E-CD4B-EA4C-A313-F527DF99561A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4188F81-EBD4-A344-9C2E-A580BBF1F2B8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394AB5A-40DE-9449-94C8-8CE3B5EB5A27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2355CE6-F13F-814D-B5D0-0812E2A567E4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F6B0FBA-E5B9-2F44-895B-BDF4BEB96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88A6-C80E-2045-903F-AC9248AB4A4C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69568C-3B6D-FB43-B6BA-F23862107C89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CDC3F1-58F6-814F-8CE9-5E04ECE4E5F6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18528C-ADAE-D84B-B9C3-77206339FEE4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38E51E-8652-854C-9D81-3D94BAB3F41F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7ECD14-2F3E-4248-9404-25E6349B8270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6368AD-23BB-E54C-81C7-318991BDA133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3967947-4B87-9E4D-B2DB-B532D5E8F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1083AE7-30A3-5C49-A673-15646E185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729640-82E5-A84A-9B0F-AD7BCC38D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70DDE-4344-4348-A87F-E41C944DA8FB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849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95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/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D78BF-15B4-614E-99E9-77867CCB75C5}"/>
              </a:ext>
            </a:extLst>
          </p:cNvPr>
          <p:cNvGrpSpPr/>
          <p:nvPr/>
        </p:nvGrpSpPr>
        <p:grpSpPr>
          <a:xfrm>
            <a:off x="5963051" y="4075911"/>
            <a:ext cx="1233932" cy="390075"/>
            <a:chOff x="6005068" y="4068479"/>
            <a:chExt cx="1233932" cy="48638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9CC6E-E43F-3B4D-9240-B3DC6A0E5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557" y="4095750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F2969C-CB53-8A40-9D9E-42884E4DC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05068" y="4068479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C207C3-6840-C24F-97A5-87CA9D01E563}"/>
              </a:ext>
            </a:extLst>
          </p:cNvPr>
          <p:cNvSpPr txBox="1"/>
          <p:nvPr/>
        </p:nvSpPr>
        <p:spPr>
          <a:xfrm>
            <a:off x="7418128" y="3925247"/>
            <a:ext cx="123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Does NOT exist!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67D582-B674-EE45-93B2-F152E1873287}"/>
              </a:ext>
            </a:extLst>
          </p:cNvPr>
          <p:cNvSpPr/>
          <p:nvPr/>
        </p:nvSpPr>
        <p:spPr>
          <a:xfrm>
            <a:off x="5862501" y="4510022"/>
            <a:ext cx="1606830" cy="42613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0632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8267</TotalTime>
  <Words>1322</Words>
  <Application>Microsoft Macintosh PowerPoint</Application>
  <PresentationFormat>On-screen Show (16:9)</PresentationFormat>
  <Paragraphs>345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Arial Black</vt:lpstr>
      <vt:lpstr>Calibri</vt:lpstr>
      <vt:lpstr>Cambria Math</vt:lpstr>
      <vt:lpstr>16-9 White Backgroud</vt:lpstr>
      <vt:lpstr>PowerPoint Presentation</vt:lpstr>
      <vt:lpstr>Random Variables</vt:lpstr>
      <vt:lpstr>Learning goals – Probability density</vt:lpstr>
      <vt:lpstr>Discrete &amp; Continuous Random Variables</vt:lpstr>
      <vt:lpstr>Discrete &amp; Continuous Random Variables</vt:lpstr>
      <vt:lpstr>Probability Mass = Probability</vt:lpstr>
      <vt:lpstr>Sum of all possible probabilities = 1</vt:lpstr>
      <vt:lpstr>Probability vs. Probability Density</vt:lpstr>
      <vt:lpstr>Probability vs. Probability Density</vt:lpstr>
      <vt:lpstr>Probability vs. Probability Density</vt:lpstr>
      <vt:lpstr>Cumulative Density Function (CDF)</vt:lpstr>
      <vt:lpstr>Survival Function</vt:lpstr>
      <vt:lpstr>Learning goals – Probability density</vt:lpstr>
      <vt:lpstr>Learning goals – Descriptive statistics</vt:lpstr>
      <vt:lpstr>Some common statistics of distributions </vt:lpstr>
      <vt:lpstr>Mean (μ)</vt:lpstr>
      <vt:lpstr>Variance (σ^2) about mean</vt:lpstr>
      <vt:lpstr>Sample mean (x ̅) and variance (s^2)</vt:lpstr>
      <vt:lpstr>Learning goals – Descriptive statistics</vt:lpstr>
      <vt:lpstr>Learning goals – Probability distributions</vt:lpstr>
      <vt:lpstr>Four probability distributions you should know</vt:lpstr>
      <vt:lpstr>Normal Distribution  random fluctuations</vt:lpstr>
      <vt:lpstr>Standard Normal Distribution (μ=0,σ=1)</vt:lpstr>
      <vt:lpstr>Exponential Distribution  event intervals (constant average rate) </vt:lpstr>
      <vt:lpstr>Poisson Distribution  # events per interval (constant average rate)</vt:lpstr>
      <vt:lpstr>Binomial Distribution  how many (yes/no) out of the total number?</vt:lpstr>
      <vt:lpstr>Learning goals – Probability distributions</vt:lpstr>
      <vt:lpstr>What’s so great about using a probability distribution to describe your data?</vt:lpstr>
      <vt:lpstr>Learning goals – Sampling distribution</vt:lpstr>
      <vt:lpstr>Sampling and statistical inference</vt:lpstr>
      <vt:lpstr>Population vs. Sample</vt:lpstr>
      <vt:lpstr>Sampling Distribution</vt:lpstr>
      <vt:lpstr>Central Limit Theorem</vt:lpstr>
      <vt:lpstr>Central Limit Theorem</vt:lpstr>
      <vt:lpstr>Normal-ish distributions are everywhere</vt:lpstr>
      <vt:lpstr>Learning goals – Sampling distribution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578</cp:revision>
  <cp:lastPrinted>2011-01-24T02:49:42Z</cp:lastPrinted>
  <dcterms:created xsi:type="dcterms:W3CDTF">2011-06-30T15:04:08Z</dcterms:created>
  <dcterms:modified xsi:type="dcterms:W3CDTF">2023-01-15T18:15:54Z</dcterms:modified>
  <cp:category/>
</cp:coreProperties>
</file>